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e Títul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m 10" descr="Imagem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0034" y="490194"/>
            <a:ext cx="5133600" cy="5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o do Título"/>
          <p:cNvSpPr txBox="1"/>
          <p:nvPr>
            <p:ph type="title"/>
          </p:nvPr>
        </p:nvSpPr>
        <p:spPr>
          <a:xfrm>
            <a:off x="661181" y="1122362"/>
            <a:ext cx="6218723" cy="23876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17" name="Nível de Corpo Um…"/>
          <p:cNvSpPr txBox="1"/>
          <p:nvPr>
            <p:ph type="body" sz="quarter" idx="1"/>
          </p:nvPr>
        </p:nvSpPr>
        <p:spPr>
          <a:xfrm>
            <a:off x="661181" y="3602037"/>
            <a:ext cx="6218723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8" name="Imagem 8" descr="Image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6199" y="2274658"/>
            <a:ext cx="7772401" cy="4583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m 12" descr="Imagem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6532" y="1970202"/>
            <a:ext cx="4985469" cy="3856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m 8" descr="Imagem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2" y="0"/>
            <a:ext cx="12319281" cy="6929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tângulo 14"/>
          <p:cNvSpPr/>
          <p:nvPr/>
        </p:nvSpPr>
        <p:spPr>
          <a:xfrm>
            <a:off x="662609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Nível de Corpo Um…"/>
          <p:cNvSpPr txBox="1"/>
          <p:nvPr>
            <p:ph type="body" sz="quarter" idx="1"/>
          </p:nvPr>
        </p:nvSpPr>
        <p:spPr>
          <a:xfrm>
            <a:off x="1009254" y="2817495"/>
            <a:ext cx="2246646" cy="24339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4" name="Texto do Título"/>
          <p:cNvSpPr txBox="1"/>
          <p:nvPr>
            <p:ph type="title"/>
          </p:nvPr>
        </p:nvSpPr>
        <p:spPr>
          <a:xfrm>
            <a:off x="838200" y="482414"/>
            <a:ext cx="8074688" cy="89496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35" name="Título 1"/>
          <p:cNvSpPr txBox="1"/>
          <p:nvPr/>
        </p:nvSpPr>
        <p:spPr>
          <a:xfrm>
            <a:off x="806250" y="1885893"/>
            <a:ext cx="2729431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36" name="Imagem 13" descr="Imagem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5759" y="597916"/>
            <a:ext cx="2689956" cy="348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m 16" descr="Imagem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9604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tângulo 21"/>
          <p:cNvSpPr/>
          <p:nvPr/>
        </p:nvSpPr>
        <p:spPr>
          <a:xfrm>
            <a:off x="3823820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Espaço Reservado para Texto 2"/>
          <p:cNvSpPr/>
          <p:nvPr>
            <p:ph type="body" sz="quarter" idx="21"/>
          </p:nvPr>
        </p:nvSpPr>
        <p:spPr>
          <a:xfrm>
            <a:off x="4170467" y="2817495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0" name="Título 1"/>
          <p:cNvSpPr txBox="1"/>
          <p:nvPr/>
        </p:nvSpPr>
        <p:spPr>
          <a:xfrm>
            <a:off x="3967463" y="1885893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1" name="Imagem 30" descr="Imagem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0815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etângulo 31"/>
          <p:cNvSpPr/>
          <p:nvPr/>
        </p:nvSpPr>
        <p:spPr>
          <a:xfrm>
            <a:off x="7011158" y="1615219"/>
            <a:ext cx="2918792" cy="3866637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Espaço Reservado para Texto 2"/>
          <p:cNvSpPr/>
          <p:nvPr>
            <p:ph type="body" sz="quarter" idx="22"/>
          </p:nvPr>
        </p:nvSpPr>
        <p:spPr>
          <a:xfrm>
            <a:off x="7357804" y="2826203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4" name="Título 1"/>
          <p:cNvSpPr txBox="1"/>
          <p:nvPr/>
        </p:nvSpPr>
        <p:spPr>
          <a:xfrm>
            <a:off x="7154799" y="1894601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5" name="Imagem 34" descr="Imagem 3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18152" y="1423956"/>
            <a:ext cx="3048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m 35" descr="Imagem 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01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o do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do Título</a:t>
            </a:r>
          </a:p>
        </p:txBody>
      </p:sp>
      <p:sp>
        <p:nvSpPr>
          <p:cNvPr id="156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7" name="Nível de Corpo Um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m 20" descr="Imagem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793759" y="2843295"/>
            <a:ext cx="4114801" cy="296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m 12" descr="Image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8050" y="282330"/>
            <a:ext cx="3377046" cy="334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m 10" descr="Image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0372" y="1956604"/>
            <a:ext cx="7772401" cy="352481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tângulo 13"/>
          <p:cNvSpPr/>
          <p:nvPr/>
        </p:nvSpPr>
        <p:spPr>
          <a:xfrm>
            <a:off x="678871" y="471054"/>
            <a:ext cx="541712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0" name="Imagem 15" descr="Imagem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5254" y="88900"/>
            <a:ext cx="501651" cy="82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o do Título"/>
          <p:cNvSpPr txBox="1"/>
          <p:nvPr>
            <p:ph type="title"/>
          </p:nvPr>
        </p:nvSpPr>
        <p:spPr>
          <a:xfrm>
            <a:off x="903297" y="814081"/>
            <a:ext cx="4998739" cy="4276119"/>
          </a:xfrm>
          <a:prstGeom prst="rect">
            <a:avLst/>
          </a:prstGeom>
        </p:spPr>
        <p:txBody>
          <a:bodyPr/>
          <a:lstStyle>
            <a:lvl1pPr>
              <a:defRPr b="0" sz="3600"/>
            </a:lvl1pPr>
          </a:lstStyle>
          <a:p>
            <a:pPr/>
            <a:r>
              <a:t>Texto do Título</a:t>
            </a:r>
          </a:p>
        </p:txBody>
      </p:sp>
      <p:sp>
        <p:nvSpPr>
          <p:cNvPr id="172" name="Nível de Corpo Um…"/>
          <p:cNvSpPr txBox="1"/>
          <p:nvPr>
            <p:ph type="body" sz="quarter" idx="1"/>
          </p:nvPr>
        </p:nvSpPr>
        <p:spPr>
          <a:xfrm>
            <a:off x="903297" y="5090200"/>
            <a:ext cx="4998739" cy="57680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73" name="Imagem 21" descr="Imagem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tângulo 5"/>
          <p:cNvSpPr/>
          <p:nvPr/>
        </p:nvSpPr>
        <p:spPr>
          <a:xfrm rot="459985">
            <a:off x="5296816" y="455304"/>
            <a:ext cx="617036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Espaço Reservado para Data 1"/>
          <p:cNvSpPr txBox="1"/>
          <p:nvPr/>
        </p:nvSpPr>
        <p:spPr>
          <a:xfrm>
            <a:off x="1036319" y="65671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03/07/2023</a:t>
            </a:r>
          </a:p>
        </p:txBody>
      </p:sp>
      <p:sp>
        <p:nvSpPr>
          <p:cNvPr id="186" name="Espaço Reservado para Imagem 2"/>
          <p:cNvSpPr/>
          <p:nvPr>
            <p:ph type="pic" sz="half" idx="21"/>
          </p:nvPr>
        </p:nvSpPr>
        <p:spPr>
          <a:xfrm rot="459902">
            <a:off x="5469885" y="794074"/>
            <a:ext cx="5778644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87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8865" y="180990"/>
            <a:ext cx="6096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98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Oval 9"/>
          <p:cNvSpPr/>
          <p:nvPr/>
        </p:nvSpPr>
        <p:spPr>
          <a:xfrm>
            <a:off x="1286083" y="1780308"/>
            <a:ext cx="2743204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Oval 10"/>
          <p:cNvSpPr/>
          <p:nvPr/>
        </p:nvSpPr>
        <p:spPr>
          <a:xfrm>
            <a:off x="4724398" y="1819649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Oval 12"/>
          <p:cNvSpPr/>
          <p:nvPr/>
        </p:nvSpPr>
        <p:spPr>
          <a:xfrm>
            <a:off x="8251487" y="1754185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2" name="Imagem 13" descr="Imagem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o do Título"/>
          <p:cNvSpPr txBox="1"/>
          <p:nvPr>
            <p:ph type="title"/>
          </p:nvPr>
        </p:nvSpPr>
        <p:spPr>
          <a:xfrm>
            <a:off x="1062935" y="4426084"/>
            <a:ext cx="3189498" cy="889231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/>
            <a:r>
              <a:t>Texto do Título</a:t>
            </a:r>
          </a:p>
        </p:txBody>
      </p:sp>
      <p:sp>
        <p:nvSpPr>
          <p:cNvPr id="214" name="Nível de Corpo Um…"/>
          <p:cNvSpPr txBox="1"/>
          <p:nvPr>
            <p:ph type="body" sz="quarter" idx="1"/>
          </p:nvPr>
        </p:nvSpPr>
        <p:spPr>
          <a:xfrm>
            <a:off x="1062935" y="5358062"/>
            <a:ext cx="3189498" cy="5109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5" name="Título 1"/>
          <p:cNvSpPr txBox="1"/>
          <p:nvPr/>
        </p:nvSpPr>
        <p:spPr>
          <a:xfrm>
            <a:off x="4635744" y="4426084"/>
            <a:ext cx="3098058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6" name="Espaço Reservado para Texto 3"/>
          <p:cNvSpPr/>
          <p:nvPr>
            <p:ph type="body" sz="quarter" idx="21"/>
          </p:nvPr>
        </p:nvSpPr>
        <p:spPr>
          <a:xfrm>
            <a:off x="4590024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7" name="Título 1"/>
          <p:cNvSpPr txBox="1"/>
          <p:nvPr/>
        </p:nvSpPr>
        <p:spPr>
          <a:xfrm>
            <a:off x="8162831" y="4426084"/>
            <a:ext cx="3098059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8" name="Espaço Reservado para Texto 3"/>
          <p:cNvSpPr/>
          <p:nvPr>
            <p:ph type="body" sz="quarter" idx="22"/>
          </p:nvPr>
        </p:nvSpPr>
        <p:spPr>
          <a:xfrm>
            <a:off x="8117112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7308" y="1186489"/>
            <a:ext cx="10375819" cy="448422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o do Título"/>
          <p:cNvSpPr txBox="1"/>
          <p:nvPr>
            <p:ph type="title"/>
          </p:nvPr>
        </p:nvSpPr>
        <p:spPr>
          <a:xfrm>
            <a:off x="1919471" y="1036946"/>
            <a:ext cx="8811492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229" name="Nível de Corpo Um…"/>
          <p:cNvSpPr txBox="1"/>
          <p:nvPr>
            <p:ph type="body" sz="quarter" idx="1"/>
          </p:nvPr>
        </p:nvSpPr>
        <p:spPr>
          <a:xfrm>
            <a:off x="1801091" y="4020854"/>
            <a:ext cx="8929872" cy="101137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230" name="Imagem 11" descr="Imagem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Em Branc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9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1107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m 9" descr="Image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3728" y="553265"/>
            <a:ext cx="6863221" cy="575146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o do Título"/>
          <p:cNvSpPr txBox="1"/>
          <p:nvPr>
            <p:ph type="title"/>
          </p:nvPr>
        </p:nvSpPr>
        <p:spPr>
          <a:xfrm>
            <a:off x="3019828" y="1186489"/>
            <a:ext cx="5811020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41" name="Nível de Corpo Um…"/>
          <p:cNvSpPr txBox="1"/>
          <p:nvPr>
            <p:ph type="body" sz="quarter" idx="1"/>
          </p:nvPr>
        </p:nvSpPr>
        <p:spPr>
          <a:xfrm>
            <a:off x="3019828" y="4020854"/>
            <a:ext cx="5811020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42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3" name="Nível de Corpo Um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54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pic>
        <p:nvPicPr>
          <p:cNvPr id="80" name="Imagem 9" descr="Imagem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200" y="1776137"/>
            <a:ext cx="3414301" cy="87006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sp>
        <p:nvSpPr>
          <p:cNvPr id="82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8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95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96" name="Imagem 8" descr="Image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064" y="1758343"/>
            <a:ext cx="3928517" cy="9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pic>
        <p:nvPicPr>
          <p:cNvPr id="98" name="Imagem 14" descr="Imagem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8" name="Texto do Título"/>
          <p:cNvSpPr txBox="1"/>
          <p:nvPr>
            <p:ph type="title"/>
          </p:nvPr>
        </p:nvSpPr>
        <p:spPr>
          <a:xfrm>
            <a:off x="1422480" y="626301"/>
            <a:ext cx="4968272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09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9284" y="136525"/>
            <a:ext cx="1397001" cy="15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m 2" descr="Imagem 2"/>
          <p:cNvPicPr>
            <a:picLocks noChangeAspect="1"/>
          </p:cNvPicPr>
          <p:nvPr/>
        </p:nvPicPr>
        <p:blipFill>
          <a:blip r:embed="rId3">
            <a:alphaModFix amt="35000"/>
            <a:extLst/>
          </a:blip>
          <a:stretch>
            <a:fillRect/>
          </a:stretch>
        </p:blipFill>
        <p:spPr>
          <a:xfrm>
            <a:off x="0" y="0"/>
            <a:ext cx="12542272" cy="705502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21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22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979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979" y="136525"/>
            <a:ext cx="11530041" cy="65849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o do Títul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5" name="Nível de Corpo U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01"/>
          <p:cNvSpPr txBox="1"/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/>
          <p:nvPr>
            <p:ph type="ctrTitle"/>
          </p:nvPr>
        </p:nvSpPr>
        <p:spPr>
          <a:xfrm>
            <a:off x="1698799" y="1863194"/>
            <a:ext cx="6218722" cy="2387601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t>LISTAS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DIA DE DESAFIO!</a:t>
            </a:r>
          </a:p>
        </p:txBody>
      </p:sp>
      <p:sp>
        <p:nvSpPr>
          <p:cNvPr id="259" name="Google Shape;4448;p49"/>
          <p:cNvSpPr txBox="1"/>
          <p:nvPr/>
        </p:nvSpPr>
        <p:spPr>
          <a:xfrm>
            <a:off x="2268190" y="2748485"/>
            <a:ext cx="5744468" cy="17676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algn="ctr">
              <a:lnSpc>
                <a:spcPct val="90000"/>
              </a:lnSpc>
              <a:defRPr b="1" sz="5200"/>
            </a:lvl1pPr>
          </a:lstStyle>
          <a:p>
            <a:pPr/>
            <a:r>
              <a:t>Spoiler:</a:t>
            </a:r>
          </a:p>
        </p:txBody>
      </p:sp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7312" y="2748485"/>
            <a:ext cx="1767643" cy="176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4449;p49"/>
          <p:cNvSpPr txBox="1"/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/>
            </a:pPr>
            <a:r>
              <a:t>Um </a:t>
            </a:r>
            <a:r>
              <a:rPr b="1">
                <a:latin typeface="Carlito"/>
                <a:ea typeface="Carlito"/>
                <a:cs typeface="Carlito"/>
                <a:sym typeface="Carlito"/>
              </a:rPr>
              <a:t>STRUCT</a:t>
            </a:r>
            <a:r>
              <a:t> é um tipo de valor que encapsula os dados relacionados juntos, facilitando o gerenciamento e a manipulação</a:t>
            </a:r>
          </a:p>
        </p:txBody>
      </p:sp>
      <p:sp>
        <p:nvSpPr>
          <p:cNvPr id="263" name="Google Shape;4448;p49"/>
          <p:cNvSpPr txBox="1"/>
          <p:nvPr/>
        </p:nvSpPr>
        <p:spPr>
          <a:xfrm>
            <a:off x="644240" y="226002"/>
            <a:ext cx="4085362" cy="11048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algn="ctr" defTabSz="813816">
              <a:lnSpc>
                <a:spcPct val="90000"/>
              </a:lnSpc>
              <a:defRPr b="1" sz="4628"/>
            </a:lvl1pPr>
          </a:lstStyle>
          <a:p>
            <a:pPr/>
            <a:r>
              <a:t>Structs e Arrays</a:t>
            </a:r>
          </a:p>
        </p:txBody>
      </p:sp>
      <p:sp>
        <p:nvSpPr>
          <p:cNvPr id="264" name="Google Shape;4449;p49"/>
          <p:cNvSpPr txBox="1"/>
          <p:nvPr/>
        </p:nvSpPr>
        <p:spPr>
          <a:xfrm>
            <a:off x="906537" y="5292873"/>
            <a:ext cx="10378926" cy="159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marL="240631" indent="-240631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400"/>
            </a:lvl1pPr>
          </a:lstStyle>
          <a:p>
            <a:pPr/>
            <a:r>
              <a:t>Neste caso, é definida com um construtor que recebe dois parâmetros do tipo String e inicializa as propriedades da struct com esses valores.</a:t>
            </a:r>
          </a:p>
        </p:txBody>
      </p:sp>
      <p:grpSp>
        <p:nvGrpSpPr>
          <p:cNvPr id="267" name="Captura de Tela 2023-06-26 às 13.05.07.png"/>
          <p:cNvGrpSpPr/>
          <p:nvPr/>
        </p:nvGrpSpPr>
        <p:grpSpPr>
          <a:xfrm>
            <a:off x="2759740" y="2170905"/>
            <a:ext cx="5782217" cy="3147151"/>
            <a:chOff x="0" y="0"/>
            <a:chExt cx="5782216" cy="3147150"/>
          </a:xfrm>
        </p:grpSpPr>
        <p:pic>
          <p:nvPicPr>
            <p:cNvPr id="266" name="Captura de Tela 2023-06-26 às 13.05.07.png" descr="Captura de Tela 2023-06-26 às 13.05.0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5375817" cy="270265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5" name="Captura de Tela 2023-06-26 às 13.05.07.png" descr="Captura de Tela 2023-06-26 às 13.05.07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782217" cy="314715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4449;p49"/>
          <p:cNvSpPr txBox="1"/>
          <p:nvPr>
            <p:ph type="body" idx="1"/>
          </p:nvPr>
        </p:nvSpPr>
        <p:spPr>
          <a:xfrm>
            <a:off x="804333" y="1253331"/>
            <a:ext cx="10515601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Para criar um </a:t>
            </a:r>
            <a:r>
              <a:rPr b="1">
                <a:latin typeface="Carlito"/>
                <a:ea typeface="Carlito"/>
                <a:cs typeface="Carlito"/>
                <a:sym typeface="Carlito"/>
              </a:rPr>
              <a:t>ARRAY</a:t>
            </a:r>
            <a:r>
              <a:t> de estudantes em SwiftUI, você pode definir uma struct para um estudante e, em seguida, criar um array de objetos de estudante.</a:t>
            </a:r>
          </a:p>
        </p:txBody>
      </p:sp>
      <p:sp>
        <p:nvSpPr>
          <p:cNvPr id="270" name="Google Shape;4448;p49"/>
          <p:cNvSpPr txBox="1"/>
          <p:nvPr/>
        </p:nvSpPr>
        <p:spPr>
          <a:xfrm>
            <a:off x="644240" y="226002"/>
            <a:ext cx="4085362" cy="11048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algn="ctr" defTabSz="813816">
              <a:lnSpc>
                <a:spcPct val="90000"/>
              </a:lnSpc>
              <a:defRPr b="1" sz="4628"/>
            </a:lvl1pPr>
          </a:lstStyle>
          <a:p>
            <a:pPr/>
            <a:r>
              <a:t>Structs e Arrays</a:t>
            </a:r>
          </a:p>
        </p:txBody>
      </p:sp>
      <p:grpSp>
        <p:nvGrpSpPr>
          <p:cNvPr id="273" name="Captura de Tela 2023-04-12 às 20.13.47.png"/>
          <p:cNvGrpSpPr/>
          <p:nvPr/>
        </p:nvGrpSpPr>
        <p:grpSpPr>
          <a:xfrm>
            <a:off x="2836333" y="2299385"/>
            <a:ext cx="6451601" cy="3881967"/>
            <a:chOff x="0" y="0"/>
            <a:chExt cx="6451600" cy="3881966"/>
          </a:xfrm>
        </p:grpSpPr>
        <p:pic>
          <p:nvPicPr>
            <p:cNvPr id="272" name="Captura de Tela 2023-04-12 às 20.13.47.png" descr="Captura de Tela 2023-04-12 às 20.13.4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6045200" cy="34374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1" name="Captura de Tela 2023-04-12 às 20.13.47.png" descr="Captura de Tela 2023-04-12 às 20.13.47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451600" cy="388196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4449;p4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</a:lstStyle>
          <a:p>
            <a:pPr/>
            <a:r>
              <a:t> Uma estrutura que permite iterar sobre uma coleção, como um array, e criar uma visualização para cada elemento dessa coleção.</a:t>
            </a:r>
          </a:p>
        </p:txBody>
      </p:sp>
      <p:sp>
        <p:nvSpPr>
          <p:cNvPr id="276" name="Google Shape;4448;p49"/>
          <p:cNvSpPr txBox="1"/>
          <p:nvPr/>
        </p:nvSpPr>
        <p:spPr>
          <a:xfrm>
            <a:off x="498325" y="469194"/>
            <a:ext cx="4085362" cy="11048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algn="ctr">
              <a:lnSpc>
                <a:spcPct val="90000"/>
              </a:lnSpc>
              <a:defRPr b="1" sz="5200"/>
            </a:lvl1pPr>
          </a:lstStyle>
          <a:p>
            <a:pPr/>
            <a:r>
              <a:t>ForEach</a:t>
            </a:r>
          </a:p>
        </p:txBody>
      </p:sp>
      <p:sp>
        <p:nvSpPr>
          <p:cNvPr id="277" name="Google Shape;4449;p49"/>
          <p:cNvSpPr txBox="1"/>
          <p:nvPr/>
        </p:nvSpPr>
        <p:spPr>
          <a:xfrm>
            <a:off x="1211374" y="2868054"/>
            <a:ext cx="6647099" cy="164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/>
          <a:p>
            <a:pPr marL="272479" indent="-272479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200"/>
            </a:pPr>
            <a:r>
              <a:t>A sintaxe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id: \.self</a:t>
            </a:r>
            <a:r>
              <a:t> é usada para “burlar” a identificação única de cada elemento na lista. Funciona desde que não usemos pra acessar novas telas.</a:t>
            </a:r>
          </a:p>
        </p:txBody>
      </p:sp>
      <p:sp>
        <p:nvSpPr>
          <p:cNvPr id="278" name="Google Shape;4449;p49"/>
          <p:cNvSpPr txBox="1"/>
          <p:nvPr/>
        </p:nvSpPr>
        <p:spPr>
          <a:xfrm>
            <a:off x="1211374" y="4460326"/>
            <a:ext cx="6647099" cy="1647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/>
          <a:p>
            <a:pPr marL="272479" indent="-272479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200"/>
            </a:pPr>
            <a:r>
              <a:t>A sintaxe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id: \.</a:t>
            </a:r>
            <a:r>
              <a:rPr>
                <a:solidFill>
                  <a:srgbClr val="BE143F"/>
                </a:solidFill>
                <a:latin typeface="Monaco"/>
                <a:ea typeface="Monaco"/>
                <a:cs typeface="Monaco"/>
                <a:sym typeface="Monaco"/>
              </a:rPr>
              <a:t>CAMPO</a:t>
            </a:r>
            <a:r>
              <a:t> é usada para identificar exclusivamente cada elemento na lista.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pasted-image.png"/>
          <p:cNvGrpSpPr/>
          <p:nvPr/>
        </p:nvGrpSpPr>
        <p:grpSpPr>
          <a:xfrm>
            <a:off x="1422597" y="4066007"/>
            <a:ext cx="9346806" cy="1390019"/>
            <a:chOff x="0" y="0"/>
            <a:chExt cx="9346804" cy="1390018"/>
          </a:xfrm>
        </p:grpSpPr>
        <p:pic>
          <p:nvPicPr>
            <p:cNvPr id="28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8940405" cy="9455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0" name="pasted-image.png" descr="pasted-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346805" cy="1390019"/>
            </a:xfrm>
            <a:prstGeom prst="rect">
              <a:avLst/>
            </a:prstGeom>
            <a:effectLst/>
          </p:spPr>
        </p:pic>
      </p:grpSp>
      <p:grpSp>
        <p:nvGrpSpPr>
          <p:cNvPr id="285" name="pasted-image.png"/>
          <p:cNvGrpSpPr/>
          <p:nvPr/>
        </p:nvGrpSpPr>
        <p:grpSpPr>
          <a:xfrm>
            <a:off x="3563101" y="1386083"/>
            <a:ext cx="5554135" cy="2865968"/>
            <a:chOff x="0" y="0"/>
            <a:chExt cx="5554133" cy="2865966"/>
          </a:xfrm>
        </p:grpSpPr>
        <p:pic>
          <p:nvPicPr>
            <p:cNvPr id="284" name="pasted-image.png" descr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5147734" cy="24214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3" name="pasted-image.png" descr="pasted-image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554134" cy="2865967"/>
            </a:xfrm>
            <a:prstGeom prst="rect">
              <a:avLst/>
            </a:prstGeom>
            <a:effectLst/>
          </p:spPr>
        </p:pic>
      </p:grpSp>
      <p:sp>
        <p:nvSpPr>
          <p:cNvPr id="286" name="Google Shape;4448;p49"/>
          <p:cNvSpPr txBox="1"/>
          <p:nvPr/>
        </p:nvSpPr>
        <p:spPr>
          <a:xfrm>
            <a:off x="471795" y="226002"/>
            <a:ext cx="4085362" cy="11048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algn="ctr" defTabSz="813816">
              <a:lnSpc>
                <a:spcPct val="90000"/>
              </a:lnSpc>
              <a:defRPr b="1" sz="4628"/>
            </a:lvl1pPr>
          </a:lstStyle>
          <a:p>
            <a:pPr/>
            <a:r>
              <a:t>Structs e 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4448;p49"/>
          <p:cNvSpPr txBox="1"/>
          <p:nvPr/>
        </p:nvSpPr>
        <p:spPr>
          <a:xfrm>
            <a:off x="353184" y="128984"/>
            <a:ext cx="2576153" cy="8039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25400" dir="5400000">
              <a:srgbClr val="2C3A56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algn="ctr" defTabSz="777240">
              <a:lnSpc>
                <a:spcPct val="90000"/>
              </a:lnSpc>
              <a:defRPr b="1" sz="4420"/>
            </a:lvl1pPr>
          </a:lstStyle>
          <a:p>
            <a:pPr/>
            <a:r>
              <a:t>Desafio:</a:t>
            </a:r>
          </a:p>
        </p:txBody>
      </p:sp>
      <p:pic>
        <p:nvPicPr>
          <p:cNvPr id="289" name="Simulator Screen Shot - iPhone 14 Plus - 2023-04-13 at 19.12.39.png" descr="Simulator Screen Shot - iPhone 14 Plus - 2023-04-13 at 19.12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8472" y="885777"/>
            <a:ext cx="2576153" cy="5573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Simulator Screen Shot - iPhone 14 Plus - 2023-04-13 at 19.12.43.png" descr="Simulator Screen Shot - iPhone 14 Plus - 2023-04-13 at 19.12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0089" y="885777"/>
            <a:ext cx="2576153" cy="5573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imulator Screen Shot - iPhone 14 Plus - 2023-04-13 at 19.12.48.png" descr="Simulator Screen Shot - iPhone 14 Plus - 2023-04-13 at 19.12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6980" y="885777"/>
            <a:ext cx="2576153" cy="5573639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croll View…"/>
          <p:cNvSpPr txBox="1"/>
          <p:nvPr/>
        </p:nvSpPr>
        <p:spPr>
          <a:xfrm>
            <a:off x="7061072" y="5044781"/>
            <a:ext cx="1004651" cy="55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E23F23"/>
                </a:solidFill>
              </a:defRPr>
            </a:pPr>
            <a:r>
              <a:t>Scroll View</a:t>
            </a:r>
          </a:p>
          <a:p>
            <a:pPr>
              <a:defRPr sz="1600">
                <a:solidFill>
                  <a:srgbClr val="E23F23"/>
                </a:solidFill>
              </a:defRPr>
            </a:pPr>
            <a:r>
              <a:t>Horizontal</a:t>
            </a:r>
          </a:p>
        </p:txBody>
      </p:sp>
      <p:sp>
        <p:nvSpPr>
          <p:cNvPr id="293" name="Line"/>
          <p:cNvSpPr/>
          <p:nvPr/>
        </p:nvSpPr>
        <p:spPr>
          <a:xfrm flipH="1">
            <a:off x="6783350" y="5696361"/>
            <a:ext cx="1088093" cy="1"/>
          </a:xfrm>
          <a:prstGeom prst="line">
            <a:avLst/>
          </a:prstGeom>
          <a:ln w="25400">
            <a:solidFill>
              <a:srgbClr val="E23F2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4" name="“shuffle&quot;…"/>
          <p:cNvSpPr txBox="1"/>
          <p:nvPr/>
        </p:nvSpPr>
        <p:spPr>
          <a:xfrm>
            <a:off x="8640776" y="5371280"/>
            <a:ext cx="3089187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669713">
              <a:tabLst>
                <a:tab pos="660400" algn="l"/>
              </a:tabLst>
              <a:defRPr sz="1600">
                <a:solidFill>
                  <a:srgbClr val="FF817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“shuffle"</a:t>
            </a:r>
          </a:p>
          <a:p>
            <a:pPr defTabSz="669713">
              <a:tabLst>
                <a:tab pos="660400" algn="l"/>
              </a:tabLst>
              <a:defRPr sz="1600">
                <a:solidFill>
                  <a:srgbClr val="FF817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“backward.end.fill"</a:t>
            </a:r>
          </a:p>
          <a:p>
            <a:pPr defTabSz="669713">
              <a:tabLst>
                <a:tab pos="660400" algn="l"/>
              </a:tabLst>
              <a:defRPr sz="1600">
                <a:solidFill>
                  <a:srgbClr val="FF817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“play.fill"</a:t>
            </a:r>
          </a:p>
          <a:p>
            <a:pPr defTabSz="669713">
              <a:tabLst>
                <a:tab pos="660400" algn="l"/>
              </a:tabLst>
              <a:defRPr sz="1600">
                <a:solidFill>
                  <a:srgbClr val="FF817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“forward.end.fill"</a:t>
            </a:r>
          </a:p>
          <a:p>
            <a:pPr defTabSz="669713">
              <a:tabLst>
                <a:tab pos="660400" algn="l"/>
              </a:tabLst>
              <a:defRPr sz="1600">
                <a:solidFill>
                  <a:srgbClr val="FF817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"repeat"</a:t>
            </a:r>
          </a:p>
        </p:txBody>
      </p:sp>
      <p:sp>
        <p:nvSpPr>
          <p:cNvPr id="295" name="AsyncImage"/>
          <p:cNvSpPr txBox="1"/>
          <p:nvPr/>
        </p:nvSpPr>
        <p:spPr>
          <a:xfrm>
            <a:off x="201444" y="3252830"/>
            <a:ext cx="1088093" cy="30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E23F23"/>
                </a:solidFill>
              </a:defRPr>
            </a:lvl1pPr>
          </a:lstStyle>
          <a:p>
            <a:pPr/>
            <a:r>
              <a:t>AsyncImage</a:t>
            </a:r>
          </a:p>
        </p:txBody>
      </p:sp>
      <p:sp>
        <p:nvSpPr>
          <p:cNvPr id="296" name="Line"/>
          <p:cNvSpPr/>
          <p:nvPr/>
        </p:nvSpPr>
        <p:spPr>
          <a:xfrm>
            <a:off x="259834" y="3672596"/>
            <a:ext cx="1140170" cy="1"/>
          </a:xfrm>
          <a:prstGeom prst="line">
            <a:avLst/>
          </a:prstGeom>
          <a:ln w="25400">
            <a:solidFill>
              <a:srgbClr val="E23F2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Ellipsis"/>
          <p:cNvSpPr txBox="1"/>
          <p:nvPr/>
        </p:nvSpPr>
        <p:spPr>
          <a:xfrm>
            <a:off x="7146243" y="1399138"/>
            <a:ext cx="654607" cy="30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E23F23"/>
                </a:solidFill>
              </a:defRPr>
            </a:lvl1pPr>
          </a:lstStyle>
          <a:p>
            <a:pPr/>
            <a:r>
              <a:t>Ellipsis</a:t>
            </a:r>
          </a:p>
        </p:txBody>
      </p:sp>
      <p:sp>
        <p:nvSpPr>
          <p:cNvPr id="298" name="Line"/>
          <p:cNvSpPr/>
          <p:nvPr/>
        </p:nvSpPr>
        <p:spPr>
          <a:xfrm flipH="1">
            <a:off x="7071825" y="1799120"/>
            <a:ext cx="479188" cy="1"/>
          </a:xfrm>
          <a:prstGeom prst="line">
            <a:avLst/>
          </a:prstGeom>
          <a:ln w="25400">
            <a:solidFill>
              <a:srgbClr val="E23F2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214;p31" descr="Google Shape;214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617" y="1025206"/>
            <a:ext cx="1199134" cy="1199135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Google Shape;215;p31"/>
          <p:cNvSpPr txBox="1"/>
          <p:nvPr/>
        </p:nvSpPr>
        <p:spPr>
          <a:xfrm>
            <a:off x="2955749" y="1614429"/>
            <a:ext cx="7660001" cy="85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800"/>
            </a:lvl1pPr>
          </a:lstStyle>
          <a:p>
            <a:pPr/>
            <a:r>
              <a:t>  /hackatruck</a:t>
            </a:r>
          </a:p>
        </p:txBody>
      </p:sp>
      <p:pic>
        <p:nvPicPr>
          <p:cNvPr id="302" name="Google Shape;216;p31" descr="Google Shape;216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6615" y="2370843"/>
            <a:ext cx="1199135" cy="1183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Google Shape;217;p31" descr="Google Shape;217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6615" y="3530457"/>
            <a:ext cx="1343501" cy="1265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Google Shape;218;p31" descr="Google Shape;218;p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6615" y="4963469"/>
            <a:ext cx="2151668" cy="87263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Google Shape;215;p31"/>
          <p:cNvSpPr txBox="1"/>
          <p:nvPr/>
        </p:nvSpPr>
        <p:spPr>
          <a:xfrm>
            <a:off x="3100115" y="286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@hackatruck_makerspace</a:t>
            </a:r>
          </a:p>
        </p:txBody>
      </p:sp>
      <p:sp>
        <p:nvSpPr>
          <p:cNvPr id="306" name="Google Shape;215;p31"/>
          <p:cNvSpPr txBox="1"/>
          <p:nvPr/>
        </p:nvSpPr>
        <p:spPr>
          <a:xfrm>
            <a:off x="3416730" y="420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HACKATRUCK MAKERSPACE</a:t>
            </a:r>
          </a:p>
        </p:txBody>
      </p:sp>
      <p:sp>
        <p:nvSpPr>
          <p:cNvPr id="307" name="Google Shape;215;p31"/>
          <p:cNvSpPr txBox="1"/>
          <p:nvPr/>
        </p:nvSpPr>
        <p:spPr>
          <a:xfrm>
            <a:off x="3908282" y="5367507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www.hackatruck.com.br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m 9" descr="Imagem 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6519" y="973711"/>
            <a:ext cx="7978962" cy="4494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4979D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